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Open Sans"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676"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0521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EDE9"/>
          </a:solidFill>
          <a:ln/>
        </p:spPr>
      </p:sp>
      <p:sp>
        <p:nvSpPr>
          <p:cNvPr id="3" name="Shape 1"/>
          <p:cNvSpPr/>
          <p:nvPr/>
        </p:nvSpPr>
        <p:spPr>
          <a:xfrm>
            <a:off x="0" y="0"/>
            <a:ext cx="14630400" cy="8229600"/>
          </a:xfrm>
          <a:prstGeom prst="rect">
            <a:avLst/>
          </a:prstGeom>
          <a:solidFill>
            <a:srgbClr val="FFFC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38532"/>
            <a:ext cx="7083385"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Introduction to IDEs and Java</a:t>
            </a:r>
            <a:endParaRPr lang="en-US" sz="4450" dirty="0"/>
          </a:p>
        </p:txBody>
      </p:sp>
      <p:sp>
        <p:nvSpPr>
          <p:cNvPr id="4" name="Text 1"/>
          <p:cNvSpPr/>
          <p:nvPr/>
        </p:nvSpPr>
        <p:spPr>
          <a:xfrm>
            <a:off x="793790" y="3587472"/>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This presentation provides an overview of Integrated Development Environments (IDEs) and the Java programming language. We will explore the key features of IDEs, popular examples, and the core components of Java.</a:t>
            </a:r>
            <a:endParaRPr lang="en-US" sz="1750" dirty="0"/>
          </a:p>
        </p:txBody>
      </p:sp>
      <p:sp>
        <p:nvSpPr>
          <p:cNvPr id="5" name="Shape 2"/>
          <p:cNvSpPr/>
          <p:nvPr/>
        </p:nvSpPr>
        <p:spPr>
          <a:xfrm>
            <a:off x="793790" y="5311140"/>
            <a:ext cx="362903" cy="362903"/>
          </a:xfrm>
          <a:prstGeom prst="roundRect">
            <a:avLst>
              <a:gd name="adj" fmla="val 25194296"/>
            </a:avLst>
          </a:prstGeom>
          <a:noFill/>
          <a:ln w="7620">
            <a:solidFill>
              <a:srgbClr val="FFFFFF"/>
            </a:solidFill>
            <a:prstDash val="solid"/>
          </a:ln>
        </p:spPr>
      </p:sp>
      <p:sp>
        <p:nvSpPr>
          <p:cNvPr id="7" name="Text 3"/>
          <p:cNvSpPr/>
          <p:nvPr/>
        </p:nvSpPr>
        <p:spPr>
          <a:xfrm>
            <a:off x="1270040" y="5294233"/>
            <a:ext cx="4103132" cy="396835"/>
          </a:xfrm>
          <a:prstGeom prst="rect">
            <a:avLst/>
          </a:prstGeom>
          <a:noFill/>
          <a:ln/>
        </p:spPr>
        <p:txBody>
          <a:bodyPr wrap="none" lIns="0" tIns="0" rIns="0" bIns="0" rtlCol="0" anchor="t"/>
          <a:lstStyle/>
          <a:p>
            <a:pPr marL="0" indent="0" algn="l">
              <a:lnSpc>
                <a:spcPts val="3100"/>
              </a:lnSpc>
              <a:buNone/>
            </a:pPr>
            <a:r>
              <a:rPr lang="en-US" sz="2200" b="1" dirty="0">
                <a:solidFill>
                  <a:srgbClr val="443728"/>
                </a:solidFill>
                <a:latin typeface="Open Sans Bold" pitchFamily="34" charset="0"/>
                <a:ea typeface="Open Sans Bold" pitchFamily="34" charset="-122"/>
                <a:cs typeface="Open Sans Bold" pitchFamily="34" charset="-120"/>
              </a:rPr>
              <a:t>by Muhammad Qaiser Bashir</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42586"/>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Conclusion</a:t>
            </a:r>
            <a:endParaRPr lang="en-US" sz="4450" dirty="0"/>
          </a:p>
        </p:txBody>
      </p:sp>
      <p:sp>
        <p:nvSpPr>
          <p:cNvPr id="4" name="Shape 1"/>
          <p:cNvSpPr/>
          <p:nvPr/>
        </p:nvSpPr>
        <p:spPr>
          <a:xfrm>
            <a:off x="793790" y="2946678"/>
            <a:ext cx="510302" cy="510302"/>
          </a:xfrm>
          <a:prstGeom prst="roundRect">
            <a:avLst>
              <a:gd name="adj" fmla="val 18669"/>
            </a:avLst>
          </a:prstGeom>
          <a:solidFill>
            <a:srgbClr val="EBE2E0"/>
          </a:solidFill>
          <a:ln w="7620">
            <a:solidFill>
              <a:srgbClr val="D1C8C6"/>
            </a:solidFill>
            <a:prstDash val="solid"/>
          </a:ln>
        </p:spPr>
      </p:sp>
      <p:sp>
        <p:nvSpPr>
          <p:cNvPr id="5" name="Text 2"/>
          <p:cNvSpPr/>
          <p:nvPr/>
        </p:nvSpPr>
        <p:spPr>
          <a:xfrm>
            <a:off x="1530906" y="29466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Enhancement</a:t>
            </a:r>
            <a:endParaRPr lang="en-US" sz="2200" dirty="0"/>
          </a:p>
        </p:txBody>
      </p:sp>
      <p:sp>
        <p:nvSpPr>
          <p:cNvPr id="6" name="Text 3"/>
          <p:cNvSpPr/>
          <p:nvPr/>
        </p:nvSpPr>
        <p:spPr>
          <a:xfrm>
            <a:off x="1530906" y="3437096"/>
            <a:ext cx="2927747" cy="1088708"/>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IDEs significantly enhance productivity by providing a comprehensive toolset.</a:t>
            </a:r>
            <a:endParaRPr lang="en-US" sz="1750" dirty="0"/>
          </a:p>
        </p:txBody>
      </p:sp>
      <p:sp>
        <p:nvSpPr>
          <p:cNvPr id="7" name="Shape 4"/>
          <p:cNvSpPr/>
          <p:nvPr/>
        </p:nvSpPr>
        <p:spPr>
          <a:xfrm>
            <a:off x="4685467" y="2946678"/>
            <a:ext cx="510302" cy="510302"/>
          </a:xfrm>
          <a:prstGeom prst="roundRect">
            <a:avLst>
              <a:gd name="adj" fmla="val 18669"/>
            </a:avLst>
          </a:prstGeom>
          <a:solidFill>
            <a:srgbClr val="EBE2E0"/>
          </a:solidFill>
          <a:ln w="7620">
            <a:solidFill>
              <a:srgbClr val="D1C8C6"/>
            </a:solidFill>
            <a:prstDash val="solid"/>
          </a:ln>
        </p:spPr>
      </p:sp>
      <p:sp>
        <p:nvSpPr>
          <p:cNvPr id="8" name="Text 5"/>
          <p:cNvSpPr/>
          <p:nvPr/>
        </p:nvSpPr>
        <p:spPr>
          <a:xfrm>
            <a:off x="5422583" y="294667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Popular</a:t>
            </a:r>
            <a:endParaRPr lang="en-US" sz="2200" dirty="0"/>
          </a:p>
        </p:txBody>
      </p:sp>
      <p:sp>
        <p:nvSpPr>
          <p:cNvPr id="9" name="Text 6"/>
          <p:cNvSpPr/>
          <p:nvPr/>
        </p:nvSpPr>
        <p:spPr>
          <a:xfrm>
            <a:off x="5422583" y="3437096"/>
            <a:ext cx="2927747"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Java's platform independence and robust features make it a popular choice.</a:t>
            </a:r>
            <a:endParaRPr lang="en-US" sz="1750" dirty="0"/>
          </a:p>
        </p:txBody>
      </p:sp>
      <p:sp>
        <p:nvSpPr>
          <p:cNvPr id="10" name="Shape 7"/>
          <p:cNvSpPr/>
          <p:nvPr/>
        </p:nvSpPr>
        <p:spPr>
          <a:xfrm>
            <a:off x="793790" y="5370671"/>
            <a:ext cx="510302" cy="510302"/>
          </a:xfrm>
          <a:prstGeom prst="roundRect">
            <a:avLst>
              <a:gd name="adj" fmla="val 18669"/>
            </a:avLst>
          </a:prstGeom>
          <a:solidFill>
            <a:srgbClr val="EBE2E0"/>
          </a:solidFill>
          <a:ln w="7620">
            <a:solidFill>
              <a:srgbClr val="D1C8C6"/>
            </a:solidFill>
            <a:prstDash val="solid"/>
          </a:ln>
        </p:spPr>
      </p:sp>
      <p:sp>
        <p:nvSpPr>
          <p:cNvPr id="11" name="Text 8"/>
          <p:cNvSpPr/>
          <p:nvPr/>
        </p:nvSpPr>
        <p:spPr>
          <a:xfrm>
            <a:off x="1530906" y="537067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Efficient</a:t>
            </a:r>
            <a:endParaRPr lang="en-US" sz="2200" dirty="0"/>
          </a:p>
        </p:txBody>
      </p:sp>
      <p:sp>
        <p:nvSpPr>
          <p:cNvPr id="12" name="Text 9"/>
          <p:cNvSpPr/>
          <p:nvPr/>
        </p:nvSpPr>
        <p:spPr>
          <a:xfrm>
            <a:off x="1530906" y="5861090"/>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Combining Java with an IDE creates a productive development environment.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61135"/>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What is an IDE?</a:t>
            </a:r>
            <a:endParaRPr lang="en-US" sz="4450" dirty="0"/>
          </a:p>
        </p:txBody>
      </p:sp>
      <p:sp>
        <p:nvSpPr>
          <p:cNvPr id="4" name="Shape 1"/>
          <p:cNvSpPr/>
          <p:nvPr/>
        </p:nvSpPr>
        <p:spPr>
          <a:xfrm>
            <a:off x="793790" y="2765227"/>
            <a:ext cx="510302" cy="510302"/>
          </a:xfrm>
          <a:prstGeom prst="roundRect">
            <a:avLst>
              <a:gd name="adj" fmla="val 18669"/>
            </a:avLst>
          </a:prstGeom>
          <a:solidFill>
            <a:srgbClr val="EBE2E0"/>
          </a:solidFill>
          <a:ln w="7620">
            <a:solidFill>
              <a:srgbClr val="D1C8C6"/>
            </a:solidFill>
            <a:prstDash val="solid"/>
          </a:ln>
        </p:spPr>
      </p:sp>
      <p:sp>
        <p:nvSpPr>
          <p:cNvPr id="5" name="Text 2"/>
          <p:cNvSpPr/>
          <p:nvPr/>
        </p:nvSpPr>
        <p:spPr>
          <a:xfrm>
            <a:off x="1530906" y="276522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Definition</a:t>
            </a:r>
            <a:endParaRPr lang="en-US" sz="2200" dirty="0"/>
          </a:p>
        </p:txBody>
      </p:sp>
      <p:sp>
        <p:nvSpPr>
          <p:cNvPr id="6" name="Text 3"/>
          <p:cNvSpPr/>
          <p:nvPr/>
        </p:nvSpPr>
        <p:spPr>
          <a:xfrm>
            <a:off x="1530906" y="3255645"/>
            <a:ext cx="2927747" cy="1814513"/>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An Integrated Development Environment (IDE) provides comprehensive facilities to computer programmers for software development.</a:t>
            </a:r>
            <a:endParaRPr lang="en-US" sz="1750" dirty="0"/>
          </a:p>
        </p:txBody>
      </p:sp>
      <p:sp>
        <p:nvSpPr>
          <p:cNvPr id="7" name="Shape 4"/>
          <p:cNvSpPr/>
          <p:nvPr/>
        </p:nvSpPr>
        <p:spPr>
          <a:xfrm>
            <a:off x="4685467" y="2765227"/>
            <a:ext cx="510302" cy="510302"/>
          </a:xfrm>
          <a:prstGeom prst="roundRect">
            <a:avLst>
              <a:gd name="adj" fmla="val 18669"/>
            </a:avLst>
          </a:prstGeom>
          <a:solidFill>
            <a:srgbClr val="EBE2E0"/>
          </a:solidFill>
          <a:ln w="7620">
            <a:solidFill>
              <a:srgbClr val="D1C8C6"/>
            </a:solidFill>
            <a:prstDash val="solid"/>
          </a:ln>
        </p:spPr>
      </p:sp>
      <p:sp>
        <p:nvSpPr>
          <p:cNvPr id="8" name="Text 5"/>
          <p:cNvSpPr/>
          <p:nvPr/>
        </p:nvSpPr>
        <p:spPr>
          <a:xfrm>
            <a:off x="5422583" y="276522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Key Features</a:t>
            </a:r>
            <a:endParaRPr lang="en-US" sz="2200" dirty="0"/>
          </a:p>
        </p:txBody>
      </p:sp>
      <p:sp>
        <p:nvSpPr>
          <p:cNvPr id="9" name="Text 6"/>
          <p:cNvSpPr/>
          <p:nvPr/>
        </p:nvSpPr>
        <p:spPr>
          <a:xfrm>
            <a:off x="5422583" y="3255645"/>
            <a:ext cx="2927747" cy="1451610"/>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It combines a source code editor, build automation tools, and a debugger in a single, unified interface.</a:t>
            </a:r>
            <a:endParaRPr lang="en-US" sz="1750" dirty="0"/>
          </a:p>
        </p:txBody>
      </p:sp>
      <p:sp>
        <p:nvSpPr>
          <p:cNvPr id="10" name="Shape 7"/>
          <p:cNvSpPr/>
          <p:nvPr/>
        </p:nvSpPr>
        <p:spPr>
          <a:xfrm>
            <a:off x="793790" y="5552123"/>
            <a:ext cx="510302" cy="510302"/>
          </a:xfrm>
          <a:prstGeom prst="roundRect">
            <a:avLst>
              <a:gd name="adj" fmla="val 18669"/>
            </a:avLst>
          </a:prstGeom>
          <a:solidFill>
            <a:srgbClr val="EBE2E0"/>
          </a:solidFill>
          <a:ln w="7620">
            <a:solidFill>
              <a:srgbClr val="D1C8C6"/>
            </a:solidFill>
            <a:prstDash val="solid"/>
          </a:ln>
        </p:spPr>
      </p:sp>
      <p:sp>
        <p:nvSpPr>
          <p:cNvPr id="11" name="Text 8"/>
          <p:cNvSpPr/>
          <p:nvPr/>
        </p:nvSpPr>
        <p:spPr>
          <a:xfrm>
            <a:off x="1530906" y="5552123"/>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Purpose</a:t>
            </a:r>
            <a:endParaRPr lang="en-US" sz="2200" dirty="0"/>
          </a:p>
        </p:txBody>
      </p:sp>
      <p:sp>
        <p:nvSpPr>
          <p:cNvPr id="12" name="Text 9"/>
          <p:cNvSpPr/>
          <p:nvPr/>
        </p:nvSpPr>
        <p:spPr>
          <a:xfrm>
            <a:off x="1530906" y="6042541"/>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The primary aim of an IDE is to increase developer productivity by streamlining the development process.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672001"/>
          </a:xfrm>
          <a:prstGeom prst="rect">
            <a:avLst/>
          </a:prstGeom>
        </p:spPr>
      </p:pic>
      <p:sp>
        <p:nvSpPr>
          <p:cNvPr id="3" name="Text 0"/>
          <p:cNvSpPr/>
          <p:nvPr/>
        </p:nvSpPr>
        <p:spPr>
          <a:xfrm>
            <a:off x="748070" y="3260884"/>
            <a:ext cx="5344001" cy="667941"/>
          </a:xfrm>
          <a:prstGeom prst="rect">
            <a:avLst/>
          </a:prstGeom>
          <a:noFill/>
          <a:ln/>
        </p:spPr>
        <p:txBody>
          <a:bodyPr wrap="none" lIns="0" tIns="0" rIns="0" bIns="0" rtlCol="0" anchor="t"/>
          <a:lstStyle/>
          <a:p>
            <a:pPr marL="0" indent="0" algn="l">
              <a:lnSpc>
                <a:spcPts val="5250"/>
              </a:lnSpc>
              <a:buNone/>
            </a:pPr>
            <a:r>
              <a:rPr lang="en-US" sz="4200" b="1" dirty="0">
                <a:solidFill>
                  <a:srgbClr val="443728"/>
                </a:solidFill>
                <a:latin typeface="Crimson Pro Bold" pitchFamily="34" charset="0"/>
                <a:ea typeface="Crimson Pro Bold" pitchFamily="34" charset="-122"/>
                <a:cs typeface="Crimson Pro Bold" pitchFamily="34" charset="-120"/>
              </a:rPr>
              <a:t>Popular IDE Examples</a:t>
            </a:r>
            <a:endParaRPr lang="en-US" sz="4200" dirty="0"/>
          </a:p>
        </p:txBody>
      </p:sp>
      <p:sp>
        <p:nvSpPr>
          <p:cNvPr id="4" name="Shape 1"/>
          <p:cNvSpPr/>
          <p:nvPr/>
        </p:nvSpPr>
        <p:spPr>
          <a:xfrm>
            <a:off x="748070" y="4249460"/>
            <a:ext cx="6460331" cy="1588770"/>
          </a:xfrm>
          <a:prstGeom prst="roundRect">
            <a:avLst>
              <a:gd name="adj" fmla="val 5651"/>
            </a:avLst>
          </a:prstGeom>
          <a:solidFill>
            <a:srgbClr val="EBE2E0"/>
          </a:solidFill>
          <a:ln w="7620">
            <a:solidFill>
              <a:srgbClr val="D1C8C6"/>
            </a:solidFill>
            <a:prstDash val="solid"/>
          </a:ln>
        </p:spPr>
      </p:sp>
      <p:sp>
        <p:nvSpPr>
          <p:cNvPr id="5" name="Text 2"/>
          <p:cNvSpPr/>
          <p:nvPr/>
        </p:nvSpPr>
        <p:spPr>
          <a:xfrm>
            <a:off x="969407" y="4470797"/>
            <a:ext cx="2672001" cy="333970"/>
          </a:xfrm>
          <a:prstGeom prst="rect">
            <a:avLst/>
          </a:prstGeom>
          <a:noFill/>
          <a:ln/>
        </p:spPr>
        <p:txBody>
          <a:bodyPr wrap="none" lIns="0" tIns="0" rIns="0" bIns="0" rtlCol="0" anchor="t"/>
          <a:lstStyle/>
          <a:p>
            <a:pPr marL="0" indent="0" algn="l">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Eclipse</a:t>
            </a:r>
            <a:endParaRPr lang="en-US" sz="2100" dirty="0"/>
          </a:p>
        </p:txBody>
      </p:sp>
      <p:sp>
        <p:nvSpPr>
          <p:cNvPr id="6" name="Text 3"/>
          <p:cNvSpPr/>
          <p:nvPr/>
        </p:nvSpPr>
        <p:spPr>
          <a:xfrm>
            <a:off x="969407" y="4932998"/>
            <a:ext cx="6017657" cy="683895"/>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An open-source and extensible IDE that supports multiple programming languages.</a:t>
            </a:r>
            <a:endParaRPr lang="en-US" sz="1650" dirty="0"/>
          </a:p>
        </p:txBody>
      </p:sp>
      <p:sp>
        <p:nvSpPr>
          <p:cNvPr id="7" name="Shape 4"/>
          <p:cNvSpPr/>
          <p:nvPr/>
        </p:nvSpPr>
        <p:spPr>
          <a:xfrm>
            <a:off x="7422118" y="4249460"/>
            <a:ext cx="6460331" cy="1588770"/>
          </a:xfrm>
          <a:prstGeom prst="roundRect">
            <a:avLst>
              <a:gd name="adj" fmla="val 5651"/>
            </a:avLst>
          </a:prstGeom>
          <a:solidFill>
            <a:srgbClr val="EBE2E0"/>
          </a:solidFill>
          <a:ln w="7620">
            <a:solidFill>
              <a:srgbClr val="D1C8C6"/>
            </a:solidFill>
            <a:prstDash val="solid"/>
          </a:ln>
        </p:spPr>
      </p:sp>
      <p:sp>
        <p:nvSpPr>
          <p:cNvPr id="8" name="Text 5"/>
          <p:cNvSpPr/>
          <p:nvPr/>
        </p:nvSpPr>
        <p:spPr>
          <a:xfrm>
            <a:off x="7643455" y="4470797"/>
            <a:ext cx="2672001" cy="333970"/>
          </a:xfrm>
          <a:prstGeom prst="rect">
            <a:avLst/>
          </a:prstGeom>
          <a:noFill/>
          <a:ln/>
        </p:spPr>
        <p:txBody>
          <a:bodyPr wrap="none" lIns="0" tIns="0" rIns="0" bIns="0" rtlCol="0" anchor="t"/>
          <a:lstStyle/>
          <a:p>
            <a:pPr marL="0" indent="0" algn="l">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IntelliJ IDEA</a:t>
            </a:r>
            <a:endParaRPr lang="en-US" sz="2100" dirty="0"/>
          </a:p>
        </p:txBody>
      </p:sp>
      <p:sp>
        <p:nvSpPr>
          <p:cNvPr id="9" name="Text 6"/>
          <p:cNvSpPr/>
          <p:nvPr/>
        </p:nvSpPr>
        <p:spPr>
          <a:xfrm>
            <a:off x="7643455" y="4932998"/>
            <a:ext cx="6017657" cy="683895"/>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A commercial IDE focused on developer productivity and smart code completion.</a:t>
            </a:r>
            <a:endParaRPr lang="en-US" sz="1650" dirty="0"/>
          </a:p>
        </p:txBody>
      </p:sp>
      <p:sp>
        <p:nvSpPr>
          <p:cNvPr id="10" name="Shape 7"/>
          <p:cNvSpPr/>
          <p:nvPr/>
        </p:nvSpPr>
        <p:spPr>
          <a:xfrm>
            <a:off x="748070" y="6051947"/>
            <a:ext cx="6460331" cy="1588770"/>
          </a:xfrm>
          <a:prstGeom prst="roundRect">
            <a:avLst>
              <a:gd name="adj" fmla="val 5651"/>
            </a:avLst>
          </a:prstGeom>
          <a:solidFill>
            <a:srgbClr val="EBE2E0"/>
          </a:solidFill>
          <a:ln w="7620">
            <a:solidFill>
              <a:srgbClr val="D1C8C6"/>
            </a:solidFill>
            <a:prstDash val="solid"/>
          </a:ln>
        </p:spPr>
      </p:sp>
      <p:sp>
        <p:nvSpPr>
          <p:cNvPr id="11" name="Text 8"/>
          <p:cNvSpPr/>
          <p:nvPr/>
        </p:nvSpPr>
        <p:spPr>
          <a:xfrm>
            <a:off x="969407" y="6273284"/>
            <a:ext cx="2672001" cy="333970"/>
          </a:xfrm>
          <a:prstGeom prst="rect">
            <a:avLst/>
          </a:prstGeom>
          <a:noFill/>
          <a:ln/>
        </p:spPr>
        <p:txBody>
          <a:bodyPr wrap="none" lIns="0" tIns="0" rIns="0" bIns="0" rtlCol="0" anchor="t"/>
          <a:lstStyle/>
          <a:p>
            <a:pPr marL="0" indent="0" algn="l">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Visual Studio</a:t>
            </a:r>
            <a:endParaRPr lang="en-US" sz="2100" dirty="0"/>
          </a:p>
        </p:txBody>
      </p:sp>
      <p:sp>
        <p:nvSpPr>
          <p:cNvPr id="12" name="Text 9"/>
          <p:cNvSpPr/>
          <p:nvPr/>
        </p:nvSpPr>
        <p:spPr>
          <a:xfrm>
            <a:off x="969407" y="6735485"/>
            <a:ext cx="6017657" cy="683895"/>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Microsoft's IDE that supports various languages, including C#, Python, and JavaScript.</a:t>
            </a:r>
            <a:endParaRPr lang="en-US" sz="1650" dirty="0"/>
          </a:p>
        </p:txBody>
      </p:sp>
      <p:sp>
        <p:nvSpPr>
          <p:cNvPr id="13" name="Shape 10"/>
          <p:cNvSpPr/>
          <p:nvPr/>
        </p:nvSpPr>
        <p:spPr>
          <a:xfrm>
            <a:off x="7422118" y="6051947"/>
            <a:ext cx="6460331" cy="1588770"/>
          </a:xfrm>
          <a:prstGeom prst="roundRect">
            <a:avLst>
              <a:gd name="adj" fmla="val 5651"/>
            </a:avLst>
          </a:prstGeom>
          <a:solidFill>
            <a:srgbClr val="EBE2E0"/>
          </a:solidFill>
          <a:ln w="7620">
            <a:solidFill>
              <a:srgbClr val="D1C8C6"/>
            </a:solidFill>
            <a:prstDash val="solid"/>
          </a:ln>
        </p:spPr>
      </p:sp>
      <p:sp>
        <p:nvSpPr>
          <p:cNvPr id="14" name="Text 11"/>
          <p:cNvSpPr/>
          <p:nvPr/>
        </p:nvSpPr>
        <p:spPr>
          <a:xfrm>
            <a:off x="7643455" y="6273284"/>
            <a:ext cx="2672001" cy="333970"/>
          </a:xfrm>
          <a:prstGeom prst="rect">
            <a:avLst/>
          </a:prstGeom>
          <a:noFill/>
          <a:ln/>
        </p:spPr>
        <p:txBody>
          <a:bodyPr wrap="none" lIns="0" tIns="0" rIns="0" bIns="0" rtlCol="0" anchor="t"/>
          <a:lstStyle/>
          <a:p>
            <a:pPr marL="0" indent="0" algn="l">
              <a:lnSpc>
                <a:spcPts val="2600"/>
              </a:lnSpc>
              <a:buNone/>
            </a:pPr>
            <a:r>
              <a:rPr lang="en-US" sz="2100" b="1" dirty="0">
                <a:solidFill>
                  <a:srgbClr val="443728"/>
                </a:solidFill>
                <a:latin typeface="Crimson Pro Bold" pitchFamily="34" charset="0"/>
                <a:ea typeface="Crimson Pro Bold" pitchFamily="34" charset="-122"/>
                <a:cs typeface="Crimson Pro Bold" pitchFamily="34" charset="-120"/>
              </a:rPr>
              <a:t>Android Studio</a:t>
            </a:r>
            <a:endParaRPr lang="en-US" sz="2100" dirty="0"/>
          </a:p>
        </p:txBody>
      </p:sp>
      <p:sp>
        <p:nvSpPr>
          <p:cNvPr id="15" name="Text 12"/>
          <p:cNvSpPr/>
          <p:nvPr/>
        </p:nvSpPr>
        <p:spPr>
          <a:xfrm>
            <a:off x="7643455" y="6735485"/>
            <a:ext cx="6017657" cy="341948"/>
          </a:xfrm>
          <a:prstGeom prst="rect">
            <a:avLst/>
          </a:prstGeom>
          <a:noFill/>
          <a:ln/>
        </p:spPr>
        <p:txBody>
          <a:bodyPr wrap="none" lIns="0" tIns="0" rIns="0" bIns="0" rtlCol="0" anchor="t"/>
          <a:lstStyle/>
          <a:p>
            <a:pPr marL="0" indent="0" algn="l">
              <a:lnSpc>
                <a:spcPts val="2650"/>
              </a:lnSpc>
              <a:buNone/>
            </a:pPr>
            <a:r>
              <a:rPr lang="en-US" sz="1650" dirty="0">
                <a:solidFill>
                  <a:srgbClr val="443728"/>
                </a:solidFill>
                <a:latin typeface="Open Sans" pitchFamily="34" charset="0"/>
                <a:ea typeface="Open Sans" pitchFamily="34" charset="-122"/>
                <a:cs typeface="Open Sans" pitchFamily="34" charset="-120"/>
              </a:rPr>
              <a:t>Specifically designed for Android app development.</a:t>
            </a:r>
            <a:endParaRPr lang="en-US" sz="1650" dirty="0"/>
          </a:p>
        </p:txBody>
      </p:sp>
      <p:sp>
        <p:nvSpPr>
          <p:cNvPr id="16" name="Rectangle 15">
            <a:extLst>
              <a:ext uri="{FF2B5EF4-FFF2-40B4-BE49-F238E27FC236}">
                <a16:creationId xmlns:a16="http://schemas.microsoft.com/office/drawing/2014/main" id="{F3AC027A-8FA0-4097-929A-D130F0CE89E2}"/>
              </a:ext>
            </a:extLst>
          </p:cNvPr>
          <p:cNvSpPr/>
          <p:nvPr/>
        </p:nvSpPr>
        <p:spPr>
          <a:xfrm>
            <a:off x="12849726" y="7748337"/>
            <a:ext cx="1780674" cy="481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86527" y="618768"/>
            <a:ext cx="5618559" cy="702231"/>
          </a:xfrm>
          <a:prstGeom prst="rect">
            <a:avLst/>
          </a:prstGeom>
          <a:noFill/>
          <a:ln/>
        </p:spPr>
        <p:txBody>
          <a:bodyPr wrap="none" lIns="0" tIns="0" rIns="0" bIns="0" rtlCol="0" anchor="t"/>
          <a:lstStyle/>
          <a:p>
            <a:pPr marL="0" indent="0" algn="l">
              <a:lnSpc>
                <a:spcPts val="5500"/>
              </a:lnSpc>
              <a:buNone/>
            </a:pPr>
            <a:r>
              <a:rPr lang="en-US" sz="4400" b="1" dirty="0">
                <a:solidFill>
                  <a:srgbClr val="443728"/>
                </a:solidFill>
                <a:latin typeface="Crimson Pro Bold" pitchFamily="34" charset="0"/>
                <a:ea typeface="Crimson Pro Bold" pitchFamily="34" charset="-122"/>
                <a:cs typeface="Crimson Pro Bold" pitchFamily="34" charset="-120"/>
              </a:rPr>
              <a:t>Key Features of IDEs</a:t>
            </a:r>
            <a:endParaRPr lang="en-US" sz="4400" dirty="0"/>
          </a:p>
        </p:txBody>
      </p:sp>
      <p:pic>
        <p:nvPicPr>
          <p:cNvPr id="4" name="Image 1" descr="preencoded.png"/>
          <p:cNvPicPr>
            <a:picLocks noChangeAspect="1"/>
          </p:cNvPicPr>
          <p:nvPr/>
        </p:nvPicPr>
        <p:blipFill>
          <a:blip r:embed="rId4"/>
          <a:stretch>
            <a:fillRect/>
          </a:stretch>
        </p:blipFill>
        <p:spPr>
          <a:xfrm>
            <a:off x="786527" y="1697355"/>
            <a:ext cx="276225" cy="276225"/>
          </a:xfrm>
          <a:prstGeom prst="rect">
            <a:avLst/>
          </a:prstGeom>
        </p:spPr>
      </p:pic>
      <p:sp>
        <p:nvSpPr>
          <p:cNvPr id="5" name="Text 1"/>
          <p:cNvSpPr/>
          <p:nvPr/>
        </p:nvSpPr>
        <p:spPr>
          <a:xfrm>
            <a:off x="1287423" y="1658064"/>
            <a:ext cx="1797963" cy="702469"/>
          </a:xfrm>
          <a:prstGeom prst="rect">
            <a:avLst/>
          </a:prstGeom>
          <a:noFill/>
          <a:ln/>
        </p:spPr>
        <p:txBody>
          <a:bodyPr wrap="squar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Code Completion</a:t>
            </a:r>
            <a:endParaRPr lang="en-US" sz="2200" dirty="0"/>
          </a:p>
        </p:txBody>
      </p:sp>
      <p:sp>
        <p:nvSpPr>
          <p:cNvPr id="6" name="Text 2"/>
          <p:cNvSpPr/>
          <p:nvPr/>
        </p:nvSpPr>
        <p:spPr>
          <a:xfrm>
            <a:off x="1287423" y="2495312"/>
            <a:ext cx="1797963" cy="2157413"/>
          </a:xfrm>
          <a:prstGeom prst="rect">
            <a:avLst/>
          </a:prstGeom>
          <a:noFill/>
          <a:ln/>
        </p:spPr>
        <p:txBody>
          <a:bodyPr wrap="square" lIns="0" tIns="0" rIns="0" bIns="0" rtlCol="0" anchor="t"/>
          <a:lstStyle/>
          <a:p>
            <a:pPr marL="0" indent="0" algn="l">
              <a:lnSpc>
                <a:spcPts val="2800"/>
              </a:lnSpc>
              <a:buNone/>
            </a:pPr>
            <a:r>
              <a:rPr lang="en-US" sz="1750" dirty="0">
                <a:solidFill>
                  <a:srgbClr val="443728"/>
                </a:solidFill>
                <a:latin typeface="Open Sans" pitchFamily="34" charset="0"/>
                <a:ea typeface="Open Sans" pitchFamily="34" charset="-122"/>
                <a:cs typeface="Open Sans" pitchFamily="34" charset="-120"/>
              </a:rPr>
              <a:t>Suggests code snippets, reducing typing errors and improving speed.</a:t>
            </a:r>
            <a:endParaRPr lang="en-US" sz="1750" dirty="0"/>
          </a:p>
        </p:txBody>
      </p:sp>
      <p:pic>
        <p:nvPicPr>
          <p:cNvPr id="7" name="Image 2" descr="preencoded.png"/>
          <p:cNvPicPr>
            <a:picLocks noChangeAspect="1"/>
          </p:cNvPicPr>
          <p:nvPr/>
        </p:nvPicPr>
        <p:blipFill>
          <a:blip r:embed="rId5"/>
          <a:stretch>
            <a:fillRect/>
          </a:stretch>
        </p:blipFill>
        <p:spPr>
          <a:xfrm>
            <a:off x="3422452" y="1697355"/>
            <a:ext cx="276344" cy="276344"/>
          </a:xfrm>
          <a:prstGeom prst="rect">
            <a:avLst/>
          </a:prstGeom>
        </p:spPr>
      </p:pic>
      <p:sp>
        <p:nvSpPr>
          <p:cNvPr id="8" name="Text 3"/>
          <p:cNvSpPr/>
          <p:nvPr/>
        </p:nvSpPr>
        <p:spPr>
          <a:xfrm>
            <a:off x="3923467" y="1658064"/>
            <a:ext cx="1797963" cy="702469"/>
          </a:xfrm>
          <a:prstGeom prst="rect">
            <a:avLst/>
          </a:prstGeom>
          <a:noFill/>
          <a:ln/>
        </p:spPr>
        <p:txBody>
          <a:bodyPr wrap="squar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Syntax Highlighting</a:t>
            </a:r>
            <a:endParaRPr lang="en-US" sz="2200" dirty="0"/>
          </a:p>
        </p:txBody>
      </p:sp>
      <p:sp>
        <p:nvSpPr>
          <p:cNvPr id="9" name="Text 4"/>
          <p:cNvSpPr/>
          <p:nvPr/>
        </p:nvSpPr>
        <p:spPr>
          <a:xfrm>
            <a:off x="3923467" y="2495312"/>
            <a:ext cx="1797963" cy="1797844"/>
          </a:xfrm>
          <a:prstGeom prst="rect">
            <a:avLst/>
          </a:prstGeom>
          <a:noFill/>
          <a:ln/>
        </p:spPr>
        <p:txBody>
          <a:bodyPr wrap="square" lIns="0" tIns="0" rIns="0" bIns="0" rtlCol="0" anchor="t"/>
          <a:lstStyle/>
          <a:p>
            <a:pPr marL="0" indent="0" algn="l">
              <a:lnSpc>
                <a:spcPts val="2800"/>
              </a:lnSpc>
              <a:buNone/>
            </a:pPr>
            <a:r>
              <a:rPr lang="en-US" sz="1750" dirty="0">
                <a:solidFill>
                  <a:srgbClr val="443728"/>
                </a:solidFill>
                <a:latin typeface="Open Sans" pitchFamily="34" charset="0"/>
                <a:ea typeface="Open Sans" pitchFamily="34" charset="-122"/>
                <a:cs typeface="Open Sans" pitchFamily="34" charset="-120"/>
              </a:rPr>
              <a:t>Uses colors to differentiate code elements, improving readability.</a:t>
            </a:r>
            <a:endParaRPr lang="en-US" sz="1750" dirty="0"/>
          </a:p>
        </p:txBody>
      </p:sp>
      <p:pic>
        <p:nvPicPr>
          <p:cNvPr id="10" name="Image 3" descr="preencoded.png"/>
          <p:cNvPicPr>
            <a:picLocks noChangeAspect="1"/>
          </p:cNvPicPr>
          <p:nvPr/>
        </p:nvPicPr>
        <p:blipFill>
          <a:blip r:embed="rId6"/>
          <a:stretch>
            <a:fillRect/>
          </a:stretch>
        </p:blipFill>
        <p:spPr>
          <a:xfrm>
            <a:off x="6058495" y="1697355"/>
            <a:ext cx="276344" cy="276344"/>
          </a:xfrm>
          <a:prstGeom prst="rect">
            <a:avLst/>
          </a:prstGeom>
        </p:spPr>
      </p:pic>
      <p:sp>
        <p:nvSpPr>
          <p:cNvPr id="11" name="Text 5"/>
          <p:cNvSpPr/>
          <p:nvPr/>
        </p:nvSpPr>
        <p:spPr>
          <a:xfrm>
            <a:off x="6559510" y="1658064"/>
            <a:ext cx="1797963" cy="702469"/>
          </a:xfrm>
          <a:prstGeom prst="rect">
            <a:avLst/>
          </a:prstGeom>
          <a:noFill/>
          <a:ln/>
        </p:spPr>
        <p:txBody>
          <a:bodyPr wrap="squar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Debugging Tools</a:t>
            </a:r>
            <a:endParaRPr lang="en-US" sz="2200" dirty="0"/>
          </a:p>
        </p:txBody>
      </p:sp>
      <p:sp>
        <p:nvSpPr>
          <p:cNvPr id="12" name="Text 6"/>
          <p:cNvSpPr/>
          <p:nvPr/>
        </p:nvSpPr>
        <p:spPr>
          <a:xfrm>
            <a:off x="6559510" y="2495312"/>
            <a:ext cx="1797963" cy="1797844"/>
          </a:xfrm>
          <a:prstGeom prst="rect">
            <a:avLst/>
          </a:prstGeom>
          <a:noFill/>
          <a:ln/>
        </p:spPr>
        <p:txBody>
          <a:bodyPr wrap="square" lIns="0" tIns="0" rIns="0" bIns="0" rtlCol="0" anchor="t"/>
          <a:lstStyle/>
          <a:p>
            <a:pPr marL="0" indent="0" algn="l">
              <a:lnSpc>
                <a:spcPts val="2800"/>
              </a:lnSpc>
              <a:buNone/>
            </a:pPr>
            <a:r>
              <a:rPr lang="en-US" sz="1750" dirty="0">
                <a:solidFill>
                  <a:srgbClr val="443728"/>
                </a:solidFill>
                <a:latin typeface="Open Sans" pitchFamily="34" charset="0"/>
                <a:ea typeface="Open Sans" pitchFamily="34" charset="-122"/>
                <a:cs typeface="Open Sans" pitchFamily="34" charset="-120"/>
              </a:rPr>
              <a:t>Helps identify and fix errors via breakpoints and variable inspection.</a:t>
            </a:r>
            <a:endParaRPr lang="en-US" sz="1750" dirty="0"/>
          </a:p>
        </p:txBody>
      </p:sp>
      <p:pic>
        <p:nvPicPr>
          <p:cNvPr id="13" name="Image 4" descr="preencoded.png"/>
          <p:cNvPicPr>
            <a:picLocks noChangeAspect="1"/>
          </p:cNvPicPr>
          <p:nvPr/>
        </p:nvPicPr>
        <p:blipFill>
          <a:blip r:embed="rId7"/>
          <a:stretch>
            <a:fillRect/>
          </a:stretch>
        </p:blipFill>
        <p:spPr>
          <a:xfrm>
            <a:off x="786527" y="5366147"/>
            <a:ext cx="276225" cy="276225"/>
          </a:xfrm>
          <a:prstGeom prst="rect">
            <a:avLst/>
          </a:prstGeom>
        </p:spPr>
      </p:pic>
      <p:sp>
        <p:nvSpPr>
          <p:cNvPr id="14" name="Text 7"/>
          <p:cNvSpPr/>
          <p:nvPr/>
        </p:nvSpPr>
        <p:spPr>
          <a:xfrm>
            <a:off x="1287423" y="5326856"/>
            <a:ext cx="1797963" cy="351234"/>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Refactoring</a:t>
            </a:r>
            <a:endParaRPr lang="en-US" sz="2200" dirty="0"/>
          </a:p>
        </p:txBody>
      </p:sp>
      <p:sp>
        <p:nvSpPr>
          <p:cNvPr id="15" name="Text 8"/>
          <p:cNvSpPr/>
          <p:nvPr/>
        </p:nvSpPr>
        <p:spPr>
          <a:xfrm>
            <a:off x="1287423" y="5812869"/>
            <a:ext cx="1797963" cy="1797844"/>
          </a:xfrm>
          <a:prstGeom prst="rect">
            <a:avLst/>
          </a:prstGeom>
          <a:noFill/>
          <a:ln/>
        </p:spPr>
        <p:txBody>
          <a:bodyPr wrap="square" lIns="0" tIns="0" rIns="0" bIns="0" rtlCol="0" anchor="t"/>
          <a:lstStyle/>
          <a:p>
            <a:pPr marL="0" indent="0" algn="l">
              <a:lnSpc>
                <a:spcPts val="2800"/>
              </a:lnSpc>
              <a:buNone/>
            </a:pPr>
            <a:r>
              <a:rPr lang="en-US" sz="1750" dirty="0">
                <a:solidFill>
                  <a:srgbClr val="443728"/>
                </a:solidFill>
                <a:latin typeface="Open Sans" pitchFamily="34" charset="0"/>
                <a:ea typeface="Open Sans" pitchFamily="34" charset="-122"/>
                <a:cs typeface="Open Sans" pitchFamily="34" charset="-120"/>
              </a:rPr>
              <a:t>Streamlines code structure without changing functionality.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085493"/>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Introduction to Java</a:t>
            </a:r>
            <a:endParaRPr lang="en-US" sz="4450" dirty="0"/>
          </a:p>
        </p:txBody>
      </p:sp>
      <p:pic>
        <p:nvPicPr>
          <p:cNvPr id="4" name="Image 1" descr="preencoded.png"/>
          <p:cNvPicPr>
            <a:picLocks noChangeAspect="1"/>
          </p:cNvPicPr>
          <p:nvPr/>
        </p:nvPicPr>
        <p:blipFill>
          <a:blip r:embed="rId4"/>
          <a:stretch>
            <a:fillRect/>
          </a:stretch>
        </p:blipFill>
        <p:spPr>
          <a:xfrm>
            <a:off x="6280190" y="2134433"/>
            <a:ext cx="1134070" cy="1669852"/>
          </a:xfrm>
          <a:prstGeom prst="rect">
            <a:avLst/>
          </a:prstGeom>
        </p:spPr>
      </p:pic>
      <p:sp>
        <p:nvSpPr>
          <p:cNvPr id="5" name="Text 1"/>
          <p:cNvSpPr/>
          <p:nvPr/>
        </p:nvSpPr>
        <p:spPr>
          <a:xfrm>
            <a:off x="7754422" y="236124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Definition</a:t>
            </a:r>
            <a:endParaRPr lang="en-US" sz="2200" dirty="0"/>
          </a:p>
        </p:txBody>
      </p:sp>
      <p:sp>
        <p:nvSpPr>
          <p:cNvPr id="6" name="Text 2"/>
          <p:cNvSpPr/>
          <p:nvPr/>
        </p:nvSpPr>
        <p:spPr>
          <a:xfrm>
            <a:off x="7754422" y="2851666"/>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A high-level, class-based, object-oriented programming language.</a:t>
            </a:r>
            <a:endParaRPr lang="en-US" sz="1750" dirty="0"/>
          </a:p>
        </p:txBody>
      </p:sp>
      <p:pic>
        <p:nvPicPr>
          <p:cNvPr id="7" name="Image 2" descr="preencoded.png"/>
          <p:cNvPicPr>
            <a:picLocks noChangeAspect="1"/>
          </p:cNvPicPr>
          <p:nvPr/>
        </p:nvPicPr>
        <p:blipFill>
          <a:blip r:embed="rId5"/>
          <a:stretch>
            <a:fillRect/>
          </a:stretch>
        </p:blipFill>
        <p:spPr>
          <a:xfrm>
            <a:off x="6280190" y="3804285"/>
            <a:ext cx="1134070" cy="1669852"/>
          </a:xfrm>
          <a:prstGeom prst="rect">
            <a:avLst/>
          </a:prstGeom>
        </p:spPr>
      </p:pic>
      <p:sp>
        <p:nvSpPr>
          <p:cNvPr id="8" name="Text 3"/>
          <p:cNvSpPr/>
          <p:nvPr/>
        </p:nvSpPr>
        <p:spPr>
          <a:xfrm>
            <a:off x="7754422" y="403109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Platform Independence</a:t>
            </a:r>
            <a:endParaRPr lang="en-US" sz="2200" dirty="0"/>
          </a:p>
        </p:txBody>
      </p:sp>
      <p:sp>
        <p:nvSpPr>
          <p:cNvPr id="9" name="Text 4"/>
          <p:cNvSpPr/>
          <p:nvPr/>
        </p:nvSpPr>
        <p:spPr>
          <a:xfrm>
            <a:off x="7754422" y="452151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Designed to have as few implementation dependencies as possible.</a:t>
            </a:r>
            <a:endParaRPr lang="en-US" sz="1750" dirty="0"/>
          </a:p>
        </p:txBody>
      </p:sp>
      <p:pic>
        <p:nvPicPr>
          <p:cNvPr id="10" name="Image 3" descr="preencoded.png"/>
          <p:cNvPicPr>
            <a:picLocks noChangeAspect="1"/>
          </p:cNvPicPr>
          <p:nvPr/>
        </p:nvPicPr>
        <p:blipFill>
          <a:blip r:embed="rId6"/>
          <a:stretch>
            <a:fillRect/>
          </a:stretch>
        </p:blipFill>
        <p:spPr>
          <a:xfrm>
            <a:off x="6280190" y="5474137"/>
            <a:ext cx="1134070" cy="1669852"/>
          </a:xfrm>
          <a:prstGeom prst="rect">
            <a:avLst/>
          </a:prstGeom>
        </p:spPr>
      </p:pic>
      <p:sp>
        <p:nvSpPr>
          <p:cNvPr id="11" name="Text 5"/>
          <p:cNvSpPr/>
          <p:nvPr/>
        </p:nvSpPr>
        <p:spPr>
          <a:xfrm>
            <a:off x="7754422" y="570095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Usage</a:t>
            </a:r>
            <a:endParaRPr lang="en-US" sz="2200" dirty="0"/>
          </a:p>
        </p:txBody>
      </p:sp>
      <p:sp>
        <p:nvSpPr>
          <p:cNvPr id="12" name="Text 6"/>
          <p:cNvSpPr/>
          <p:nvPr/>
        </p:nvSpPr>
        <p:spPr>
          <a:xfrm>
            <a:off x="7754422" y="619136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Widely used for enterprise applications and Android development.</a:t>
            </a:r>
            <a:endParaRPr lang="en-US" sz="1750" dirty="0"/>
          </a:p>
        </p:txBody>
      </p:sp>
      <p:sp>
        <p:nvSpPr>
          <p:cNvPr id="13" name="Rectangle 12">
            <a:extLst>
              <a:ext uri="{FF2B5EF4-FFF2-40B4-BE49-F238E27FC236}">
                <a16:creationId xmlns:a16="http://schemas.microsoft.com/office/drawing/2014/main" id="{17E4E510-6C28-4D29-BC69-4B9C719B884A}"/>
              </a:ext>
            </a:extLst>
          </p:cNvPr>
          <p:cNvSpPr/>
          <p:nvPr/>
        </p:nvSpPr>
        <p:spPr>
          <a:xfrm>
            <a:off x="12849726" y="7748337"/>
            <a:ext cx="1780674" cy="481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539960"/>
            <a:ext cx="5670590"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Java Components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JDK</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Java Development Kit contains tools needed to develop, compile, and debug Java code.</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JRE</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Java Runtime Environment provides the minimum requirements for executing Java applications.</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JVM</a:t>
            </a:r>
            <a:endParaRPr lang="en-US" sz="2200" dirty="0"/>
          </a:p>
        </p:txBody>
      </p:sp>
      <p:sp>
        <p:nvSpPr>
          <p:cNvPr id="8" name="Text 6"/>
          <p:cNvSpPr/>
          <p:nvPr/>
        </p:nvSpPr>
        <p:spPr>
          <a:xfrm>
            <a:off x="9872067"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Java Virtual Machine enables a computer to run Java programs.</a:t>
            </a:r>
            <a:endParaRPr lang="en-US" sz="1750" dirty="0"/>
          </a:p>
        </p:txBody>
      </p:sp>
      <p:sp>
        <p:nvSpPr>
          <p:cNvPr id="9" name="Rectangle 8">
            <a:extLst>
              <a:ext uri="{FF2B5EF4-FFF2-40B4-BE49-F238E27FC236}">
                <a16:creationId xmlns:a16="http://schemas.microsoft.com/office/drawing/2014/main" id="{1998D243-FBAC-4ED0-9682-B0535959816E}"/>
              </a:ext>
            </a:extLst>
          </p:cNvPr>
          <p:cNvSpPr/>
          <p:nvPr/>
        </p:nvSpPr>
        <p:spPr>
          <a:xfrm>
            <a:off x="12849726" y="7748337"/>
            <a:ext cx="1780674" cy="481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12232" y="560308"/>
            <a:ext cx="5088136" cy="636032"/>
          </a:xfrm>
          <a:prstGeom prst="rect">
            <a:avLst/>
          </a:prstGeom>
          <a:noFill/>
          <a:ln/>
        </p:spPr>
        <p:txBody>
          <a:bodyPr wrap="none" lIns="0" tIns="0" rIns="0" bIns="0" rtlCol="0" anchor="t"/>
          <a:lstStyle/>
          <a:p>
            <a:pPr marL="0" indent="0" algn="l">
              <a:lnSpc>
                <a:spcPts val="5000"/>
              </a:lnSpc>
              <a:buNone/>
            </a:pPr>
            <a:r>
              <a:rPr lang="en-US" sz="4000" b="1" dirty="0">
                <a:solidFill>
                  <a:srgbClr val="443728"/>
                </a:solidFill>
                <a:latin typeface="Crimson Pro Bold" pitchFamily="34" charset="0"/>
                <a:ea typeface="Crimson Pro Bold" pitchFamily="34" charset="-122"/>
                <a:cs typeface="Crimson Pro Bold" pitchFamily="34" charset="-120"/>
              </a:rPr>
              <a:t>Core Java Concepts</a:t>
            </a:r>
            <a:endParaRPr lang="en-US" sz="4000" dirty="0"/>
          </a:p>
        </p:txBody>
      </p:sp>
      <p:pic>
        <p:nvPicPr>
          <p:cNvPr id="3" name="Image 0" descr="preencoded.png"/>
          <p:cNvPicPr>
            <a:picLocks noChangeAspect="1"/>
          </p:cNvPicPr>
          <p:nvPr/>
        </p:nvPicPr>
        <p:blipFill>
          <a:blip r:embed="rId3"/>
          <a:stretch>
            <a:fillRect/>
          </a:stretch>
        </p:blipFill>
        <p:spPr>
          <a:xfrm>
            <a:off x="3359944" y="1603296"/>
            <a:ext cx="1307306" cy="1172528"/>
          </a:xfrm>
          <a:prstGeom prst="rect">
            <a:avLst/>
          </a:prstGeom>
        </p:spPr>
      </p:pic>
      <p:sp>
        <p:nvSpPr>
          <p:cNvPr id="4" name="Text 1"/>
          <p:cNvSpPr/>
          <p:nvPr/>
        </p:nvSpPr>
        <p:spPr>
          <a:xfrm>
            <a:off x="3870484" y="2156103"/>
            <a:ext cx="286107" cy="357664"/>
          </a:xfrm>
          <a:prstGeom prst="rect">
            <a:avLst/>
          </a:prstGeom>
          <a:noFill/>
          <a:ln/>
        </p:spPr>
        <p:txBody>
          <a:bodyPr wrap="none" lIns="0" tIns="0" rIns="0" bIns="0" rtlCol="0" anchor="t"/>
          <a:lstStyle/>
          <a:p>
            <a:pPr marL="0" indent="0" algn="ctr">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1</a:t>
            </a:r>
            <a:endParaRPr lang="en-US" sz="2250" dirty="0"/>
          </a:p>
        </p:txBody>
      </p:sp>
      <p:sp>
        <p:nvSpPr>
          <p:cNvPr id="5" name="Text 2"/>
          <p:cNvSpPr/>
          <p:nvPr/>
        </p:nvSpPr>
        <p:spPr>
          <a:xfrm>
            <a:off x="4870728" y="1806773"/>
            <a:ext cx="2544008" cy="318016"/>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OOP</a:t>
            </a:r>
            <a:endParaRPr lang="en-US" sz="2000" dirty="0"/>
          </a:p>
        </p:txBody>
      </p:sp>
      <p:sp>
        <p:nvSpPr>
          <p:cNvPr id="6" name="Text 3"/>
          <p:cNvSpPr/>
          <p:nvPr/>
        </p:nvSpPr>
        <p:spPr>
          <a:xfrm>
            <a:off x="4870728" y="2246828"/>
            <a:ext cx="2929652" cy="325517"/>
          </a:xfrm>
          <a:prstGeom prst="rect">
            <a:avLst/>
          </a:prstGeom>
          <a:noFill/>
          <a:ln/>
        </p:spPr>
        <p:txBody>
          <a:bodyPr wrap="non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Object-Oriented Programming.</a:t>
            </a:r>
            <a:endParaRPr lang="en-US" sz="1600" dirty="0"/>
          </a:p>
        </p:txBody>
      </p:sp>
      <p:sp>
        <p:nvSpPr>
          <p:cNvPr id="7" name="Shape 4"/>
          <p:cNvSpPr/>
          <p:nvPr/>
        </p:nvSpPr>
        <p:spPr>
          <a:xfrm>
            <a:off x="4718090" y="2791658"/>
            <a:ext cx="9149239" cy="11430"/>
          </a:xfrm>
          <a:prstGeom prst="roundRect">
            <a:avLst>
              <a:gd name="adj" fmla="val 747870"/>
            </a:avLst>
          </a:prstGeom>
          <a:solidFill>
            <a:srgbClr val="D1C8C6"/>
          </a:solidFill>
          <a:ln/>
        </p:spPr>
      </p:sp>
      <p:pic>
        <p:nvPicPr>
          <p:cNvPr id="8" name="Image 1" descr="preencoded.png"/>
          <p:cNvPicPr>
            <a:picLocks noChangeAspect="1"/>
          </p:cNvPicPr>
          <p:nvPr/>
        </p:nvPicPr>
        <p:blipFill>
          <a:blip r:embed="rId4"/>
          <a:stretch>
            <a:fillRect/>
          </a:stretch>
        </p:blipFill>
        <p:spPr>
          <a:xfrm>
            <a:off x="2706291" y="2826663"/>
            <a:ext cx="2614732" cy="1172528"/>
          </a:xfrm>
          <a:prstGeom prst="rect">
            <a:avLst/>
          </a:prstGeom>
        </p:spPr>
      </p:pic>
      <p:sp>
        <p:nvSpPr>
          <p:cNvPr id="9" name="Text 5"/>
          <p:cNvSpPr/>
          <p:nvPr/>
        </p:nvSpPr>
        <p:spPr>
          <a:xfrm>
            <a:off x="3870484" y="3234095"/>
            <a:ext cx="286107" cy="357664"/>
          </a:xfrm>
          <a:prstGeom prst="rect">
            <a:avLst/>
          </a:prstGeom>
          <a:noFill/>
          <a:ln/>
        </p:spPr>
        <p:txBody>
          <a:bodyPr wrap="none" lIns="0" tIns="0" rIns="0" bIns="0" rtlCol="0" anchor="t"/>
          <a:lstStyle/>
          <a:p>
            <a:pPr marL="0" indent="0" algn="ctr">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2</a:t>
            </a:r>
            <a:endParaRPr lang="en-US" sz="2250" dirty="0"/>
          </a:p>
        </p:txBody>
      </p:sp>
      <p:sp>
        <p:nvSpPr>
          <p:cNvPr id="10" name="Text 6"/>
          <p:cNvSpPr/>
          <p:nvPr/>
        </p:nvSpPr>
        <p:spPr>
          <a:xfrm>
            <a:off x="5524500" y="3030141"/>
            <a:ext cx="2544008" cy="318016"/>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Classes</a:t>
            </a:r>
            <a:endParaRPr lang="en-US" sz="2000" dirty="0"/>
          </a:p>
        </p:txBody>
      </p:sp>
      <p:sp>
        <p:nvSpPr>
          <p:cNvPr id="11" name="Text 7"/>
          <p:cNvSpPr/>
          <p:nvPr/>
        </p:nvSpPr>
        <p:spPr>
          <a:xfrm>
            <a:off x="5524500" y="3470196"/>
            <a:ext cx="2906197" cy="325517"/>
          </a:xfrm>
          <a:prstGeom prst="rect">
            <a:avLst/>
          </a:prstGeom>
          <a:noFill/>
          <a:ln/>
        </p:spPr>
        <p:txBody>
          <a:bodyPr wrap="non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Blueprints for creating objects.</a:t>
            </a:r>
            <a:endParaRPr lang="en-US" sz="1600" dirty="0"/>
          </a:p>
        </p:txBody>
      </p:sp>
      <p:sp>
        <p:nvSpPr>
          <p:cNvPr id="12" name="Shape 8"/>
          <p:cNvSpPr/>
          <p:nvPr/>
        </p:nvSpPr>
        <p:spPr>
          <a:xfrm>
            <a:off x="5371862" y="4015026"/>
            <a:ext cx="8495467" cy="11430"/>
          </a:xfrm>
          <a:prstGeom prst="roundRect">
            <a:avLst>
              <a:gd name="adj" fmla="val 747870"/>
            </a:avLst>
          </a:prstGeom>
          <a:solidFill>
            <a:srgbClr val="D1C8C6"/>
          </a:solidFill>
          <a:ln/>
        </p:spPr>
      </p:sp>
      <p:pic>
        <p:nvPicPr>
          <p:cNvPr id="13" name="Image 2" descr="preencoded.png"/>
          <p:cNvPicPr>
            <a:picLocks noChangeAspect="1"/>
          </p:cNvPicPr>
          <p:nvPr/>
        </p:nvPicPr>
        <p:blipFill>
          <a:blip r:embed="rId5"/>
          <a:stretch>
            <a:fillRect/>
          </a:stretch>
        </p:blipFill>
        <p:spPr>
          <a:xfrm>
            <a:off x="2052518" y="4050030"/>
            <a:ext cx="3922157" cy="1172528"/>
          </a:xfrm>
          <a:prstGeom prst="rect">
            <a:avLst/>
          </a:prstGeom>
        </p:spPr>
      </p:pic>
      <p:sp>
        <p:nvSpPr>
          <p:cNvPr id="14" name="Text 9"/>
          <p:cNvSpPr/>
          <p:nvPr/>
        </p:nvSpPr>
        <p:spPr>
          <a:xfrm>
            <a:off x="3870484" y="4457462"/>
            <a:ext cx="286107" cy="357664"/>
          </a:xfrm>
          <a:prstGeom prst="rect">
            <a:avLst/>
          </a:prstGeom>
          <a:noFill/>
          <a:ln/>
        </p:spPr>
        <p:txBody>
          <a:bodyPr wrap="none" lIns="0" tIns="0" rIns="0" bIns="0" rtlCol="0" anchor="t"/>
          <a:lstStyle/>
          <a:p>
            <a:pPr marL="0" indent="0" algn="ctr">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3</a:t>
            </a:r>
            <a:endParaRPr lang="en-US" sz="2250" dirty="0"/>
          </a:p>
        </p:txBody>
      </p:sp>
      <p:sp>
        <p:nvSpPr>
          <p:cNvPr id="15" name="Text 10"/>
          <p:cNvSpPr/>
          <p:nvPr/>
        </p:nvSpPr>
        <p:spPr>
          <a:xfrm>
            <a:off x="6178153" y="4253508"/>
            <a:ext cx="2544008" cy="318016"/>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Data Types</a:t>
            </a:r>
            <a:endParaRPr lang="en-US" sz="2000" dirty="0"/>
          </a:p>
        </p:txBody>
      </p:sp>
      <p:sp>
        <p:nvSpPr>
          <p:cNvPr id="16" name="Text 11"/>
          <p:cNvSpPr/>
          <p:nvPr/>
        </p:nvSpPr>
        <p:spPr>
          <a:xfrm>
            <a:off x="6178153" y="4693563"/>
            <a:ext cx="2833449" cy="325517"/>
          </a:xfrm>
          <a:prstGeom prst="rect">
            <a:avLst/>
          </a:prstGeom>
          <a:noFill/>
          <a:ln/>
        </p:spPr>
        <p:txBody>
          <a:bodyPr wrap="non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Primitive and reference types.</a:t>
            </a:r>
            <a:endParaRPr lang="en-US" sz="1600" dirty="0"/>
          </a:p>
        </p:txBody>
      </p:sp>
      <p:sp>
        <p:nvSpPr>
          <p:cNvPr id="17" name="Shape 12"/>
          <p:cNvSpPr/>
          <p:nvPr/>
        </p:nvSpPr>
        <p:spPr>
          <a:xfrm>
            <a:off x="6025515" y="5238393"/>
            <a:ext cx="7841813" cy="11430"/>
          </a:xfrm>
          <a:prstGeom prst="roundRect">
            <a:avLst>
              <a:gd name="adj" fmla="val 747870"/>
            </a:avLst>
          </a:prstGeom>
          <a:solidFill>
            <a:srgbClr val="D1C8C6"/>
          </a:solidFill>
          <a:ln/>
        </p:spPr>
      </p:sp>
      <p:pic>
        <p:nvPicPr>
          <p:cNvPr id="18" name="Image 3" descr="preencoded.png"/>
          <p:cNvPicPr>
            <a:picLocks noChangeAspect="1"/>
          </p:cNvPicPr>
          <p:nvPr/>
        </p:nvPicPr>
        <p:blipFill>
          <a:blip r:embed="rId6"/>
          <a:stretch>
            <a:fillRect/>
          </a:stretch>
        </p:blipFill>
        <p:spPr>
          <a:xfrm>
            <a:off x="1398865" y="5273397"/>
            <a:ext cx="5229463" cy="1172528"/>
          </a:xfrm>
          <a:prstGeom prst="rect">
            <a:avLst/>
          </a:prstGeom>
        </p:spPr>
      </p:pic>
      <p:sp>
        <p:nvSpPr>
          <p:cNvPr id="19" name="Text 13"/>
          <p:cNvSpPr/>
          <p:nvPr/>
        </p:nvSpPr>
        <p:spPr>
          <a:xfrm>
            <a:off x="3870484" y="5680829"/>
            <a:ext cx="286107" cy="357664"/>
          </a:xfrm>
          <a:prstGeom prst="rect">
            <a:avLst/>
          </a:prstGeom>
          <a:noFill/>
          <a:ln/>
        </p:spPr>
        <p:txBody>
          <a:bodyPr wrap="none" lIns="0" tIns="0" rIns="0" bIns="0" rtlCol="0" anchor="t"/>
          <a:lstStyle/>
          <a:p>
            <a:pPr marL="0" indent="0" algn="ctr">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4</a:t>
            </a:r>
            <a:endParaRPr lang="en-US" sz="2250" dirty="0"/>
          </a:p>
        </p:txBody>
      </p:sp>
      <p:sp>
        <p:nvSpPr>
          <p:cNvPr id="20" name="Text 14"/>
          <p:cNvSpPr/>
          <p:nvPr/>
        </p:nvSpPr>
        <p:spPr>
          <a:xfrm>
            <a:off x="6831806" y="5476875"/>
            <a:ext cx="2544008" cy="318016"/>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Control Flow</a:t>
            </a:r>
            <a:endParaRPr lang="en-US" sz="2000" dirty="0"/>
          </a:p>
        </p:txBody>
      </p:sp>
      <p:sp>
        <p:nvSpPr>
          <p:cNvPr id="21" name="Text 15"/>
          <p:cNvSpPr/>
          <p:nvPr/>
        </p:nvSpPr>
        <p:spPr>
          <a:xfrm>
            <a:off x="6831806" y="5916930"/>
            <a:ext cx="3243143" cy="325517"/>
          </a:xfrm>
          <a:prstGeom prst="rect">
            <a:avLst/>
          </a:prstGeom>
          <a:noFill/>
          <a:ln/>
        </p:spPr>
        <p:txBody>
          <a:bodyPr wrap="non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Conditional statements and loops.</a:t>
            </a:r>
            <a:endParaRPr lang="en-US" sz="1600" dirty="0"/>
          </a:p>
        </p:txBody>
      </p:sp>
      <p:sp>
        <p:nvSpPr>
          <p:cNvPr id="22" name="Shape 16"/>
          <p:cNvSpPr/>
          <p:nvPr/>
        </p:nvSpPr>
        <p:spPr>
          <a:xfrm>
            <a:off x="6679168" y="6461760"/>
            <a:ext cx="7188160" cy="11430"/>
          </a:xfrm>
          <a:prstGeom prst="roundRect">
            <a:avLst>
              <a:gd name="adj" fmla="val 747870"/>
            </a:avLst>
          </a:prstGeom>
          <a:solidFill>
            <a:srgbClr val="D1C8C6"/>
          </a:solidFill>
          <a:ln/>
        </p:spPr>
      </p:sp>
      <p:pic>
        <p:nvPicPr>
          <p:cNvPr id="23" name="Image 4" descr="preencoded.png"/>
          <p:cNvPicPr>
            <a:picLocks noChangeAspect="1"/>
          </p:cNvPicPr>
          <p:nvPr/>
        </p:nvPicPr>
        <p:blipFill>
          <a:blip r:embed="rId7"/>
          <a:stretch>
            <a:fillRect/>
          </a:stretch>
        </p:blipFill>
        <p:spPr>
          <a:xfrm>
            <a:off x="745212" y="6496764"/>
            <a:ext cx="6536888" cy="1172528"/>
          </a:xfrm>
          <a:prstGeom prst="rect">
            <a:avLst/>
          </a:prstGeom>
        </p:spPr>
      </p:pic>
      <p:sp>
        <p:nvSpPr>
          <p:cNvPr id="24" name="Text 17"/>
          <p:cNvSpPr/>
          <p:nvPr/>
        </p:nvSpPr>
        <p:spPr>
          <a:xfrm>
            <a:off x="3870484" y="6904196"/>
            <a:ext cx="286107" cy="357664"/>
          </a:xfrm>
          <a:prstGeom prst="rect">
            <a:avLst/>
          </a:prstGeom>
          <a:noFill/>
          <a:ln/>
        </p:spPr>
        <p:txBody>
          <a:bodyPr wrap="none" lIns="0" tIns="0" rIns="0" bIns="0" rtlCol="0" anchor="t"/>
          <a:lstStyle/>
          <a:p>
            <a:pPr marL="0" indent="0" algn="ctr">
              <a:lnSpc>
                <a:spcPts val="3600"/>
              </a:lnSpc>
              <a:buNone/>
            </a:pPr>
            <a:r>
              <a:rPr lang="en-US" sz="2250" b="1" dirty="0">
                <a:solidFill>
                  <a:srgbClr val="443728"/>
                </a:solidFill>
                <a:latin typeface="Crimson Pro Bold" pitchFamily="34" charset="0"/>
                <a:ea typeface="Crimson Pro Bold" pitchFamily="34" charset="-122"/>
                <a:cs typeface="Crimson Pro Bold" pitchFamily="34" charset="-120"/>
              </a:rPr>
              <a:t>5</a:t>
            </a:r>
            <a:endParaRPr lang="en-US" sz="2250" dirty="0"/>
          </a:p>
        </p:txBody>
      </p:sp>
      <p:sp>
        <p:nvSpPr>
          <p:cNvPr id="25" name="Text 18"/>
          <p:cNvSpPr/>
          <p:nvPr/>
        </p:nvSpPr>
        <p:spPr>
          <a:xfrm>
            <a:off x="7485578" y="6700242"/>
            <a:ext cx="2431256" cy="318016"/>
          </a:xfrm>
          <a:prstGeom prst="rect">
            <a:avLst/>
          </a:prstGeom>
          <a:noFill/>
          <a:ln/>
        </p:spPr>
        <p:txBody>
          <a:bodyPr wrap="none" lIns="0" tIns="0" rIns="0" bIns="0" rtlCol="0" anchor="t"/>
          <a:lstStyle/>
          <a:p>
            <a:pPr marL="0" indent="0" algn="l">
              <a:lnSpc>
                <a:spcPts val="2500"/>
              </a:lnSpc>
              <a:buNone/>
            </a:pPr>
            <a:r>
              <a:rPr lang="en-US" sz="2000" b="1" dirty="0">
                <a:solidFill>
                  <a:srgbClr val="443728"/>
                </a:solidFill>
                <a:latin typeface="Crimson Pro Bold" pitchFamily="34" charset="0"/>
                <a:ea typeface="Crimson Pro Bold" pitchFamily="34" charset="-122"/>
                <a:cs typeface="Crimson Pro Bold" pitchFamily="34" charset="-120"/>
              </a:rPr>
              <a:t>Exception</a:t>
            </a:r>
            <a:endParaRPr lang="en-US" sz="2000" dirty="0"/>
          </a:p>
        </p:txBody>
      </p:sp>
      <p:sp>
        <p:nvSpPr>
          <p:cNvPr id="26" name="Text 19"/>
          <p:cNvSpPr/>
          <p:nvPr/>
        </p:nvSpPr>
        <p:spPr>
          <a:xfrm>
            <a:off x="7485578" y="7140297"/>
            <a:ext cx="2431256" cy="325517"/>
          </a:xfrm>
          <a:prstGeom prst="rect">
            <a:avLst/>
          </a:prstGeom>
          <a:noFill/>
          <a:ln/>
        </p:spPr>
        <p:txBody>
          <a:bodyPr wrap="none" lIns="0" tIns="0" rIns="0" bIns="0" rtlCol="0" anchor="t"/>
          <a:lstStyle/>
          <a:p>
            <a:pPr marL="0" indent="0" algn="l">
              <a:lnSpc>
                <a:spcPts val="2550"/>
              </a:lnSpc>
              <a:buNone/>
            </a:pPr>
            <a:r>
              <a:rPr lang="en-US" sz="1600" dirty="0">
                <a:solidFill>
                  <a:srgbClr val="443728"/>
                </a:solidFill>
                <a:latin typeface="Open Sans" pitchFamily="34" charset="0"/>
                <a:ea typeface="Open Sans" pitchFamily="34" charset="-122"/>
                <a:cs typeface="Open Sans" pitchFamily="34" charset="-120"/>
              </a:rPr>
              <a:t>Managing runtime errors.</a:t>
            </a:r>
            <a:endParaRPr lang="en-US" sz="1600" dirty="0"/>
          </a:p>
        </p:txBody>
      </p:sp>
      <p:sp>
        <p:nvSpPr>
          <p:cNvPr id="27" name="Rectangle 26">
            <a:extLst>
              <a:ext uri="{FF2B5EF4-FFF2-40B4-BE49-F238E27FC236}">
                <a16:creationId xmlns:a16="http://schemas.microsoft.com/office/drawing/2014/main" id="{11CFF419-8EC4-4E43-A0D0-590B552951DF}"/>
              </a:ext>
            </a:extLst>
          </p:cNvPr>
          <p:cNvSpPr/>
          <p:nvPr/>
        </p:nvSpPr>
        <p:spPr>
          <a:xfrm>
            <a:off x="12849726" y="7748337"/>
            <a:ext cx="1780674" cy="481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49617"/>
            <a:ext cx="5962174"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Advantages of Using Java</a:t>
            </a:r>
            <a:endParaRPr lang="en-US" sz="4450" dirty="0"/>
          </a:p>
        </p:txBody>
      </p:sp>
      <p:sp>
        <p:nvSpPr>
          <p:cNvPr id="3" name="Shape 1"/>
          <p:cNvSpPr/>
          <p:nvPr/>
        </p:nvSpPr>
        <p:spPr>
          <a:xfrm>
            <a:off x="793790" y="1912025"/>
            <a:ext cx="1630323" cy="1306949"/>
          </a:xfrm>
          <a:prstGeom prst="roundRect">
            <a:avLst>
              <a:gd name="adj" fmla="val 7289"/>
            </a:avLst>
          </a:prstGeom>
          <a:solidFill>
            <a:srgbClr val="EBE2E0"/>
          </a:solidFill>
          <a:ln w="7620">
            <a:solidFill>
              <a:srgbClr val="D1C8C6"/>
            </a:solidFill>
            <a:prstDash val="solid"/>
          </a:ln>
        </p:spPr>
      </p:sp>
      <p:sp>
        <p:nvSpPr>
          <p:cNvPr id="4" name="Text 2"/>
          <p:cNvSpPr/>
          <p:nvPr/>
        </p:nvSpPr>
        <p:spPr>
          <a:xfrm>
            <a:off x="1449467" y="2366129"/>
            <a:ext cx="318968" cy="398621"/>
          </a:xfrm>
          <a:prstGeom prst="rect">
            <a:avLst/>
          </a:prstGeom>
          <a:noFill/>
          <a:ln/>
        </p:spPr>
        <p:txBody>
          <a:bodyPr wrap="none" lIns="0" tIns="0" rIns="0" bIns="0" rtlCol="0" anchor="t"/>
          <a:lstStyle/>
          <a:p>
            <a:pPr marL="0" indent="0" algn="ctr">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1</a:t>
            </a:r>
            <a:endParaRPr lang="en-US" sz="2500" dirty="0"/>
          </a:p>
        </p:txBody>
      </p:sp>
      <p:sp>
        <p:nvSpPr>
          <p:cNvPr id="5" name="Text 3"/>
          <p:cNvSpPr/>
          <p:nvPr/>
        </p:nvSpPr>
        <p:spPr>
          <a:xfrm>
            <a:off x="2650927" y="213883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Platform</a:t>
            </a:r>
            <a:endParaRPr lang="en-US" sz="2200" dirty="0"/>
          </a:p>
        </p:txBody>
      </p:sp>
      <p:sp>
        <p:nvSpPr>
          <p:cNvPr id="6" name="Text 4"/>
          <p:cNvSpPr/>
          <p:nvPr/>
        </p:nvSpPr>
        <p:spPr>
          <a:xfrm>
            <a:off x="2650927" y="2629257"/>
            <a:ext cx="2889290"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Write Once, Run Anywhere.</a:t>
            </a:r>
            <a:endParaRPr lang="en-US" sz="1750" dirty="0"/>
          </a:p>
        </p:txBody>
      </p:sp>
      <p:sp>
        <p:nvSpPr>
          <p:cNvPr id="7" name="Shape 5"/>
          <p:cNvSpPr/>
          <p:nvPr/>
        </p:nvSpPr>
        <p:spPr>
          <a:xfrm>
            <a:off x="2537460" y="3203734"/>
            <a:ext cx="11185803" cy="15240"/>
          </a:xfrm>
          <a:prstGeom prst="roundRect">
            <a:avLst>
              <a:gd name="adj" fmla="val 625116"/>
            </a:avLst>
          </a:prstGeom>
          <a:solidFill>
            <a:srgbClr val="D1C8C6"/>
          </a:solidFill>
          <a:ln/>
        </p:spPr>
      </p:sp>
      <p:sp>
        <p:nvSpPr>
          <p:cNvPr id="8" name="Shape 6"/>
          <p:cNvSpPr/>
          <p:nvPr/>
        </p:nvSpPr>
        <p:spPr>
          <a:xfrm>
            <a:off x="793790" y="3332321"/>
            <a:ext cx="3260646" cy="1306949"/>
          </a:xfrm>
          <a:prstGeom prst="roundRect">
            <a:avLst>
              <a:gd name="adj" fmla="val 7289"/>
            </a:avLst>
          </a:prstGeom>
          <a:solidFill>
            <a:srgbClr val="EBE2E0"/>
          </a:solidFill>
          <a:ln w="7620">
            <a:solidFill>
              <a:srgbClr val="D1C8C6"/>
            </a:solidFill>
            <a:prstDash val="solid"/>
          </a:ln>
        </p:spPr>
      </p:sp>
      <p:sp>
        <p:nvSpPr>
          <p:cNvPr id="9" name="Text 7"/>
          <p:cNvSpPr/>
          <p:nvPr/>
        </p:nvSpPr>
        <p:spPr>
          <a:xfrm>
            <a:off x="2264569" y="3786426"/>
            <a:ext cx="318968" cy="398621"/>
          </a:xfrm>
          <a:prstGeom prst="rect">
            <a:avLst/>
          </a:prstGeom>
          <a:noFill/>
          <a:ln/>
        </p:spPr>
        <p:txBody>
          <a:bodyPr wrap="none" lIns="0" tIns="0" rIns="0" bIns="0" rtlCol="0" anchor="t"/>
          <a:lstStyle/>
          <a:p>
            <a:pPr marL="0" indent="0" algn="ctr">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2</a:t>
            </a:r>
            <a:endParaRPr lang="en-US" sz="2500" dirty="0"/>
          </a:p>
        </p:txBody>
      </p:sp>
      <p:sp>
        <p:nvSpPr>
          <p:cNvPr id="10" name="Text 8"/>
          <p:cNvSpPr/>
          <p:nvPr/>
        </p:nvSpPr>
        <p:spPr>
          <a:xfrm>
            <a:off x="4281249" y="3559135"/>
            <a:ext cx="2228493"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Object</a:t>
            </a:r>
            <a:endParaRPr lang="en-US" sz="2200" dirty="0"/>
          </a:p>
        </p:txBody>
      </p:sp>
      <p:sp>
        <p:nvSpPr>
          <p:cNvPr id="11" name="Text 9"/>
          <p:cNvSpPr/>
          <p:nvPr/>
        </p:nvSpPr>
        <p:spPr>
          <a:xfrm>
            <a:off x="4281249" y="4049554"/>
            <a:ext cx="2228493"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Supports modularity.</a:t>
            </a:r>
            <a:endParaRPr lang="en-US" sz="1750" dirty="0"/>
          </a:p>
        </p:txBody>
      </p:sp>
      <p:sp>
        <p:nvSpPr>
          <p:cNvPr id="12" name="Shape 10"/>
          <p:cNvSpPr/>
          <p:nvPr/>
        </p:nvSpPr>
        <p:spPr>
          <a:xfrm>
            <a:off x="4167783" y="4624030"/>
            <a:ext cx="9555480" cy="15240"/>
          </a:xfrm>
          <a:prstGeom prst="roundRect">
            <a:avLst>
              <a:gd name="adj" fmla="val 625116"/>
            </a:avLst>
          </a:prstGeom>
          <a:solidFill>
            <a:srgbClr val="D1C8C6"/>
          </a:solidFill>
          <a:ln/>
        </p:spPr>
      </p:sp>
      <p:sp>
        <p:nvSpPr>
          <p:cNvPr id="13" name="Shape 11"/>
          <p:cNvSpPr/>
          <p:nvPr/>
        </p:nvSpPr>
        <p:spPr>
          <a:xfrm>
            <a:off x="793790" y="4752618"/>
            <a:ext cx="4890968" cy="1306949"/>
          </a:xfrm>
          <a:prstGeom prst="roundRect">
            <a:avLst>
              <a:gd name="adj" fmla="val 7289"/>
            </a:avLst>
          </a:prstGeom>
          <a:solidFill>
            <a:srgbClr val="EBE2E0"/>
          </a:solidFill>
          <a:ln w="7620">
            <a:solidFill>
              <a:srgbClr val="D1C8C6"/>
            </a:solidFill>
            <a:prstDash val="solid"/>
          </a:ln>
        </p:spPr>
      </p:sp>
      <p:sp>
        <p:nvSpPr>
          <p:cNvPr id="14" name="Text 12"/>
          <p:cNvSpPr/>
          <p:nvPr/>
        </p:nvSpPr>
        <p:spPr>
          <a:xfrm>
            <a:off x="3079790" y="5206722"/>
            <a:ext cx="318968" cy="398621"/>
          </a:xfrm>
          <a:prstGeom prst="rect">
            <a:avLst/>
          </a:prstGeom>
          <a:noFill/>
          <a:ln/>
        </p:spPr>
        <p:txBody>
          <a:bodyPr wrap="none" lIns="0" tIns="0" rIns="0" bIns="0" rtlCol="0" anchor="t"/>
          <a:lstStyle/>
          <a:p>
            <a:pPr marL="0" indent="0" algn="ctr">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3</a:t>
            </a:r>
            <a:endParaRPr lang="en-US" sz="2500" dirty="0"/>
          </a:p>
        </p:txBody>
      </p:sp>
      <p:sp>
        <p:nvSpPr>
          <p:cNvPr id="15" name="Text 13"/>
          <p:cNvSpPr/>
          <p:nvPr/>
        </p:nvSpPr>
        <p:spPr>
          <a:xfrm>
            <a:off x="5911572" y="4979432"/>
            <a:ext cx="197298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Large</a:t>
            </a:r>
            <a:endParaRPr lang="en-US" sz="2200" dirty="0"/>
          </a:p>
        </p:txBody>
      </p:sp>
      <p:sp>
        <p:nvSpPr>
          <p:cNvPr id="16" name="Text 14"/>
          <p:cNvSpPr/>
          <p:nvPr/>
        </p:nvSpPr>
        <p:spPr>
          <a:xfrm>
            <a:off x="5911572" y="5469850"/>
            <a:ext cx="1972985"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Extensive libraries.</a:t>
            </a:r>
            <a:endParaRPr lang="en-US" sz="1750" dirty="0"/>
          </a:p>
        </p:txBody>
      </p:sp>
      <p:sp>
        <p:nvSpPr>
          <p:cNvPr id="17" name="Shape 15"/>
          <p:cNvSpPr/>
          <p:nvPr/>
        </p:nvSpPr>
        <p:spPr>
          <a:xfrm>
            <a:off x="5798106" y="6044327"/>
            <a:ext cx="7925157" cy="15240"/>
          </a:xfrm>
          <a:prstGeom prst="roundRect">
            <a:avLst>
              <a:gd name="adj" fmla="val 625116"/>
            </a:avLst>
          </a:prstGeom>
          <a:solidFill>
            <a:srgbClr val="D1C8C6"/>
          </a:solidFill>
          <a:ln/>
        </p:spPr>
      </p:sp>
      <p:sp>
        <p:nvSpPr>
          <p:cNvPr id="18" name="Shape 16"/>
          <p:cNvSpPr/>
          <p:nvPr/>
        </p:nvSpPr>
        <p:spPr>
          <a:xfrm>
            <a:off x="793790" y="6172914"/>
            <a:ext cx="6521410" cy="1306949"/>
          </a:xfrm>
          <a:prstGeom prst="roundRect">
            <a:avLst>
              <a:gd name="adj" fmla="val 7289"/>
            </a:avLst>
          </a:prstGeom>
          <a:solidFill>
            <a:srgbClr val="EBE2E0"/>
          </a:solidFill>
          <a:ln w="7620">
            <a:solidFill>
              <a:srgbClr val="D1C8C6"/>
            </a:solidFill>
            <a:prstDash val="solid"/>
          </a:ln>
        </p:spPr>
      </p:sp>
      <p:sp>
        <p:nvSpPr>
          <p:cNvPr id="19" name="Text 17"/>
          <p:cNvSpPr/>
          <p:nvPr/>
        </p:nvSpPr>
        <p:spPr>
          <a:xfrm>
            <a:off x="3895011" y="6627019"/>
            <a:ext cx="318968" cy="398621"/>
          </a:xfrm>
          <a:prstGeom prst="rect">
            <a:avLst/>
          </a:prstGeom>
          <a:noFill/>
          <a:ln/>
        </p:spPr>
        <p:txBody>
          <a:bodyPr wrap="none" lIns="0" tIns="0" rIns="0" bIns="0" rtlCol="0" anchor="t"/>
          <a:lstStyle/>
          <a:p>
            <a:pPr marL="0" indent="0" algn="ctr">
              <a:lnSpc>
                <a:spcPts val="4000"/>
              </a:lnSpc>
              <a:buNone/>
            </a:pPr>
            <a:r>
              <a:rPr lang="en-US" sz="2500" b="1" dirty="0">
                <a:solidFill>
                  <a:srgbClr val="443728"/>
                </a:solidFill>
                <a:latin typeface="Crimson Pro Bold" pitchFamily="34" charset="0"/>
                <a:ea typeface="Crimson Pro Bold" pitchFamily="34" charset="-122"/>
                <a:cs typeface="Crimson Pro Bold" pitchFamily="34" charset="-120"/>
              </a:rPr>
              <a:t>4</a:t>
            </a:r>
            <a:endParaRPr lang="en-US" sz="2500" dirty="0"/>
          </a:p>
        </p:txBody>
      </p:sp>
      <p:sp>
        <p:nvSpPr>
          <p:cNvPr id="20" name="Text 18"/>
          <p:cNvSpPr/>
          <p:nvPr/>
        </p:nvSpPr>
        <p:spPr>
          <a:xfrm>
            <a:off x="7542014" y="639972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Robust</a:t>
            </a:r>
            <a:endParaRPr lang="en-US" sz="2200" dirty="0"/>
          </a:p>
        </p:txBody>
      </p:sp>
      <p:sp>
        <p:nvSpPr>
          <p:cNvPr id="21" name="Text 19"/>
          <p:cNvSpPr/>
          <p:nvPr/>
        </p:nvSpPr>
        <p:spPr>
          <a:xfrm>
            <a:off x="7542014" y="6890147"/>
            <a:ext cx="3124914"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Automatic garbage collection.</a:t>
            </a:r>
            <a:endParaRPr lang="en-US" sz="1750" dirty="0"/>
          </a:p>
        </p:txBody>
      </p:sp>
      <p:sp>
        <p:nvSpPr>
          <p:cNvPr id="22" name="Rectangle 21">
            <a:extLst>
              <a:ext uri="{FF2B5EF4-FFF2-40B4-BE49-F238E27FC236}">
                <a16:creationId xmlns:a16="http://schemas.microsoft.com/office/drawing/2014/main" id="{BD3772DB-7278-4B47-9713-78B28E480FA4}"/>
              </a:ext>
            </a:extLst>
          </p:cNvPr>
          <p:cNvSpPr/>
          <p:nvPr/>
        </p:nvSpPr>
        <p:spPr>
          <a:xfrm>
            <a:off x="12849726" y="7748337"/>
            <a:ext cx="1780674" cy="481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251109"/>
            <a:ext cx="6394609"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Crimson Pro Bold" pitchFamily="34" charset="0"/>
                <a:ea typeface="Crimson Pro Bold" pitchFamily="34" charset="-122"/>
                <a:cs typeface="Crimson Pro Bold" pitchFamily="34" charset="-120"/>
              </a:rPr>
              <a:t>IDEs for Java Development</a:t>
            </a:r>
            <a:endParaRPr lang="en-US" sz="4450" dirty="0"/>
          </a:p>
        </p:txBody>
      </p:sp>
      <p:sp>
        <p:nvSpPr>
          <p:cNvPr id="3" name="Text 1"/>
          <p:cNvSpPr/>
          <p:nvPr/>
        </p:nvSpPr>
        <p:spPr>
          <a:xfrm>
            <a:off x="1743789" y="4269343"/>
            <a:ext cx="2835235" cy="354330"/>
          </a:xfrm>
          <a:prstGeom prst="rect">
            <a:avLst/>
          </a:prstGeom>
          <a:noFill/>
          <a:ln/>
        </p:spPr>
        <p:txBody>
          <a:bodyPr wrap="none" lIns="0" tIns="0" rIns="0" bIns="0" rtlCol="0" anchor="t"/>
          <a:lstStyle/>
          <a:p>
            <a:pPr marL="0" indent="0" algn="r">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IntelliJ IDEA</a:t>
            </a:r>
            <a:endParaRPr lang="en-US" sz="2200" dirty="0"/>
          </a:p>
        </p:txBody>
      </p:sp>
      <p:sp>
        <p:nvSpPr>
          <p:cNvPr id="4" name="Text 2"/>
          <p:cNvSpPr/>
          <p:nvPr/>
        </p:nvSpPr>
        <p:spPr>
          <a:xfrm>
            <a:off x="793790" y="4759762"/>
            <a:ext cx="3785235" cy="362903"/>
          </a:xfrm>
          <a:prstGeom prst="rect">
            <a:avLst/>
          </a:prstGeom>
          <a:noFill/>
          <a:ln/>
        </p:spPr>
        <p:txBody>
          <a:bodyPr wrap="none" lIns="0" tIns="0" rIns="0" bIns="0" rtlCol="0" anchor="t"/>
          <a:lstStyle/>
          <a:p>
            <a:pPr marL="0" indent="0" algn="r">
              <a:lnSpc>
                <a:spcPts val="2850"/>
              </a:lnSpc>
              <a:buNone/>
            </a:pPr>
            <a:r>
              <a:rPr lang="en-US" sz="1750" dirty="0">
                <a:solidFill>
                  <a:srgbClr val="443728"/>
                </a:solidFill>
                <a:latin typeface="Open Sans" pitchFamily="34" charset="0"/>
                <a:ea typeface="Open Sans" pitchFamily="34" charset="-122"/>
                <a:cs typeface="Open Sans" pitchFamily="34" charset="-120"/>
              </a:rPr>
              <a:t>Advanced code completion.</a:t>
            </a:r>
            <a:endParaRPr lang="en-US" sz="1750" dirty="0"/>
          </a:p>
        </p:txBody>
      </p:sp>
      <p:pic>
        <p:nvPicPr>
          <p:cNvPr id="5" name="Image 0" descr="preencoded.png"/>
          <p:cNvPicPr>
            <a:picLocks noChangeAspect="1"/>
          </p:cNvPicPr>
          <p:nvPr/>
        </p:nvPicPr>
        <p:blipFill>
          <a:blip r:embed="rId3"/>
          <a:stretch>
            <a:fillRect/>
          </a:stretch>
        </p:blipFill>
        <p:spPr>
          <a:xfrm>
            <a:off x="5032653" y="2413516"/>
            <a:ext cx="4564975" cy="4564975"/>
          </a:xfrm>
          <a:prstGeom prst="rect">
            <a:avLst/>
          </a:prstGeom>
        </p:spPr>
      </p:pic>
      <p:sp>
        <p:nvSpPr>
          <p:cNvPr id="6" name="Text 3"/>
          <p:cNvSpPr/>
          <p:nvPr/>
        </p:nvSpPr>
        <p:spPr>
          <a:xfrm>
            <a:off x="5571411" y="4209098"/>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43728"/>
                </a:solidFill>
                <a:latin typeface="Crimson Pro Bold" pitchFamily="34" charset="0"/>
                <a:ea typeface="Crimson Pro Bold" pitchFamily="34" charset="-122"/>
                <a:cs typeface="Crimson Pro Bold" pitchFamily="34" charset="-120"/>
              </a:rPr>
              <a:t>1</a:t>
            </a:r>
            <a:endParaRPr lang="en-US" sz="2650" dirty="0"/>
          </a:p>
        </p:txBody>
      </p:sp>
      <p:sp>
        <p:nvSpPr>
          <p:cNvPr id="7" name="Text 4"/>
          <p:cNvSpPr/>
          <p:nvPr/>
        </p:nvSpPr>
        <p:spPr>
          <a:xfrm>
            <a:off x="9937790" y="304299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Eclipse</a:t>
            </a:r>
            <a:endParaRPr lang="en-US" sz="2200" dirty="0"/>
          </a:p>
        </p:txBody>
      </p:sp>
      <p:sp>
        <p:nvSpPr>
          <p:cNvPr id="8" name="Text 5"/>
          <p:cNvSpPr/>
          <p:nvPr/>
        </p:nvSpPr>
        <p:spPr>
          <a:xfrm>
            <a:off x="9937790" y="3533418"/>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Versatile and open-source.</a:t>
            </a:r>
            <a:endParaRPr lang="en-US" sz="1750" dirty="0"/>
          </a:p>
        </p:txBody>
      </p:sp>
      <p:pic>
        <p:nvPicPr>
          <p:cNvPr id="9" name="Image 1" descr="preencoded.png"/>
          <p:cNvPicPr>
            <a:picLocks noChangeAspect="1"/>
          </p:cNvPicPr>
          <p:nvPr/>
        </p:nvPicPr>
        <p:blipFill>
          <a:blip r:embed="rId4"/>
          <a:stretch>
            <a:fillRect/>
          </a:stretch>
        </p:blipFill>
        <p:spPr>
          <a:xfrm>
            <a:off x="5032653" y="2413516"/>
            <a:ext cx="4564975" cy="4564975"/>
          </a:xfrm>
          <a:prstGeom prst="rect">
            <a:avLst/>
          </a:prstGeom>
        </p:spPr>
      </p:pic>
      <p:sp>
        <p:nvSpPr>
          <p:cNvPr id="10" name="Text 6"/>
          <p:cNvSpPr/>
          <p:nvPr/>
        </p:nvSpPr>
        <p:spPr>
          <a:xfrm>
            <a:off x="8170307" y="3258026"/>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43728"/>
                </a:solidFill>
                <a:latin typeface="Crimson Pro Bold" pitchFamily="34" charset="0"/>
                <a:ea typeface="Crimson Pro Bold" pitchFamily="34" charset="-122"/>
                <a:cs typeface="Crimson Pro Bold" pitchFamily="34" charset="-120"/>
              </a:rPr>
              <a:t>2</a:t>
            </a:r>
            <a:endParaRPr lang="en-US" sz="2650" dirty="0"/>
          </a:p>
        </p:txBody>
      </p:sp>
      <p:sp>
        <p:nvSpPr>
          <p:cNvPr id="11" name="Text 7"/>
          <p:cNvSpPr/>
          <p:nvPr/>
        </p:nvSpPr>
        <p:spPr>
          <a:xfrm>
            <a:off x="9937790" y="549556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43728"/>
                </a:solidFill>
                <a:latin typeface="Crimson Pro Bold" pitchFamily="34" charset="0"/>
                <a:ea typeface="Crimson Pro Bold" pitchFamily="34" charset="-122"/>
                <a:cs typeface="Crimson Pro Bold" pitchFamily="34" charset="-120"/>
              </a:rPr>
              <a:t>NetBeans</a:t>
            </a:r>
            <a:endParaRPr lang="en-US" sz="2200" dirty="0"/>
          </a:p>
        </p:txBody>
      </p:sp>
      <p:sp>
        <p:nvSpPr>
          <p:cNvPr id="12" name="Text 8"/>
          <p:cNvSpPr/>
          <p:nvPr/>
        </p:nvSpPr>
        <p:spPr>
          <a:xfrm>
            <a:off x="9937790" y="5985986"/>
            <a:ext cx="3898821" cy="362903"/>
          </a:xfrm>
          <a:prstGeom prst="rect">
            <a:avLst/>
          </a:prstGeom>
          <a:noFill/>
          <a:ln/>
        </p:spPr>
        <p:txBody>
          <a:bodyPr wrap="none" lIns="0" tIns="0" rIns="0" bIns="0" rtlCol="0" anchor="t"/>
          <a:lstStyle/>
          <a:p>
            <a:pPr marL="0" indent="0" algn="l">
              <a:lnSpc>
                <a:spcPts val="2850"/>
              </a:lnSpc>
              <a:buNone/>
            </a:pPr>
            <a:r>
              <a:rPr lang="en-US" sz="1750" dirty="0">
                <a:solidFill>
                  <a:srgbClr val="443728"/>
                </a:solidFill>
                <a:latin typeface="Open Sans" pitchFamily="34" charset="0"/>
                <a:ea typeface="Open Sans" pitchFamily="34" charset="-122"/>
                <a:cs typeface="Open Sans" pitchFamily="34" charset="-120"/>
              </a:rPr>
              <a:t>Integrated tools designed for Java.</a:t>
            </a:r>
            <a:endParaRPr lang="en-US" sz="1750" dirty="0"/>
          </a:p>
        </p:txBody>
      </p:sp>
      <p:pic>
        <p:nvPicPr>
          <p:cNvPr id="13" name="Image 2" descr="preencoded.png"/>
          <p:cNvPicPr>
            <a:picLocks noChangeAspect="1"/>
          </p:cNvPicPr>
          <p:nvPr/>
        </p:nvPicPr>
        <p:blipFill>
          <a:blip r:embed="rId5"/>
          <a:stretch>
            <a:fillRect/>
          </a:stretch>
        </p:blipFill>
        <p:spPr>
          <a:xfrm>
            <a:off x="5032653" y="2413516"/>
            <a:ext cx="4564975" cy="4564975"/>
          </a:xfrm>
          <a:prstGeom prst="rect">
            <a:avLst/>
          </a:prstGeom>
        </p:spPr>
      </p:pic>
      <p:sp>
        <p:nvSpPr>
          <p:cNvPr id="14" name="Text 9"/>
          <p:cNvSpPr/>
          <p:nvPr/>
        </p:nvSpPr>
        <p:spPr>
          <a:xfrm>
            <a:off x="7694533" y="5984200"/>
            <a:ext cx="339328" cy="424220"/>
          </a:xfrm>
          <a:prstGeom prst="rect">
            <a:avLst/>
          </a:prstGeom>
          <a:noFill/>
          <a:ln/>
        </p:spPr>
        <p:txBody>
          <a:bodyPr wrap="none" lIns="0" tIns="0" rIns="0" bIns="0" rtlCol="0" anchor="t"/>
          <a:lstStyle/>
          <a:p>
            <a:pPr marL="0" indent="0" algn="l">
              <a:lnSpc>
                <a:spcPts val="4250"/>
              </a:lnSpc>
              <a:buNone/>
            </a:pPr>
            <a:r>
              <a:rPr lang="en-US" sz="2650" b="1" dirty="0">
                <a:solidFill>
                  <a:srgbClr val="443728"/>
                </a:solidFill>
                <a:latin typeface="Crimson Pro Bold" pitchFamily="34" charset="0"/>
                <a:ea typeface="Crimson Pro Bold" pitchFamily="34" charset="-122"/>
                <a:cs typeface="Crimson Pro Bold" pitchFamily="34" charset="-120"/>
              </a:rPr>
              <a:t>3</a:t>
            </a:r>
            <a:endParaRPr lang="en-US" sz="2650" dirty="0"/>
          </a:p>
        </p:txBody>
      </p:sp>
      <p:sp>
        <p:nvSpPr>
          <p:cNvPr id="15" name="Rectangle 14">
            <a:extLst>
              <a:ext uri="{FF2B5EF4-FFF2-40B4-BE49-F238E27FC236}">
                <a16:creationId xmlns:a16="http://schemas.microsoft.com/office/drawing/2014/main" id="{CF8E695A-9961-4665-841F-9D68774C09D4}"/>
              </a:ext>
            </a:extLst>
          </p:cNvPr>
          <p:cNvSpPr/>
          <p:nvPr/>
        </p:nvSpPr>
        <p:spPr>
          <a:xfrm>
            <a:off x="12849726" y="7748337"/>
            <a:ext cx="1780674" cy="4812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431</Words>
  <Application>Microsoft Office PowerPoint</Application>
  <PresentationFormat>Custom</PresentationFormat>
  <Paragraphs>98</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Open Sans Bold</vt:lpstr>
      <vt:lpstr>Arial</vt:lpstr>
      <vt:lpstr>Crimson Pro Bold</vt:lpstr>
      <vt:lpstr>Calibri</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Ch Muhammad Qaiser</cp:lastModifiedBy>
  <cp:revision>2</cp:revision>
  <dcterms:created xsi:type="dcterms:W3CDTF">2025-03-24T12:51:44Z</dcterms:created>
  <dcterms:modified xsi:type="dcterms:W3CDTF">2025-03-25T04:40:29Z</dcterms:modified>
</cp:coreProperties>
</file>